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71" r:id="rId13"/>
    <p:sldId id="278" r:id="rId14"/>
    <p:sldId id="280" r:id="rId15"/>
    <p:sldId id="281" r:id="rId16"/>
    <p:sldId id="282" r:id="rId17"/>
    <p:sldId id="272" r:id="rId18"/>
    <p:sldId id="273" r:id="rId19"/>
    <p:sldId id="274" r:id="rId20"/>
  </p:sldIdLst>
  <p:sldSz cx="12312650" cy="6858000"/>
  <p:notesSz cx="9144000" cy="6858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78" userDrawn="1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1DpNnvwEH1AVFRs1K/FThLBcI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60" autoAdjust="0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>
        <p:guide orient="horz" pos="216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7009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32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416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932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185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222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616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5669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119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75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061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65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76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4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7796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63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091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01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16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514350"/>
            <a:ext cx="461645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62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836" y="2514601"/>
            <a:ext cx="9003624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4836" y="4777380"/>
            <a:ext cx="9003624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6191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4529541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818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609600"/>
            <a:ext cx="9003624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4354046"/>
            <a:ext cx="900362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13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152" y="609600"/>
            <a:ext cx="847699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07421" y="3505200"/>
            <a:ext cx="761113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4354046"/>
            <a:ext cx="900362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92071" y="648005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24842" y="2905306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9257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6" y="2438401"/>
            <a:ext cx="900362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939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78152" y="609600"/>
            <a:ext cx="8476991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4835" y="4343400"/>
            <a:ext cx="900362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92071" y="648005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24842" y="2905306"/>
            <a:ext cx="6156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6597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627407"/>
            <a:ext cx="900362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4835" y="4343400"/>
            <a:ext cx="900362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181600"/>
            <a:ext cx="900362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837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678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86792" y="627406"/>
            <a:ext cx="2229447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4835" y="627406"/>
            <a:ext cx="6541095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761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584" y="624110"/>
            <a:ext cx="8999876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35" y="2133600"/>
            <a:ext cx="900362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ru-RU" smtClean="0"/>
              <a:pPr algn="ctr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3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2058750"/>
            <a:ext cx="900362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3530129"/>
            <a:ext cx="900362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31781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3244140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696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4835" y="2133600"/>
            <a:ext cx="4356553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906" y="2126222"/>
            <a:ext cx="4356553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787783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70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8461" y="1972703"/>
            <a:ext cx="40322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4835" y="2548966"/>
            <a:ext cx="43858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80914" y="1969475"/>
            <a:ext cx="40385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7880" y="2545738"/>
            <a:ext cx="4381609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7075" y="787783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026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921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251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5" y="446088"/>
            <a:ext cx="3539886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584" y="446089"/>
            <a:ext cx="523287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5" y="1598613"/>
            <a:ext cx="35398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71437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609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36" y="4800600"/>
            <a:ext cx="900362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4835" y="634965"/>
            <a:ext cx="900362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4836" y="5367338"/>
            <a:ext cx="900362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November 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230" y="4911726"/>
            <a:ext cx="160424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7075" y="4983088"/>
            <a:ext cx="787483" cy="365125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89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79734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491" y="157"/>
            <a:ext cx="2379995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469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583" y="624110"/>
            <a:ext cx="899987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835" y="2133600"/>
            <a:ext cx="900362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4150" y="6130437"/>
            <a:ext cx="1157626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4835" y="6135809"/>
            <a:ext cx="769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7075" y="787783"/>
            <a:ext cx="787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1954023" y="749081"/>
            <a:ext cx="8575963" cy="956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b" anchorCtr="0">
            <a:noAutofit/>
          </a:bodyPr>
          <a:lstStyle/>
          <a:p>
            <a:pPr algn="ctr"/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БІЛІМ ЖӘНЕ ҒЫЛЫМ МИНИСТРЛІГІ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                                                                                                           БИОЛОГИЯ ЖӘНЕ БИОТЕХНОЛОГИЯ ФАКУЛЬТЕТІ</a:t>
            </a:r>
            <a:br>
              <a:rPr lang="kk-KZ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БОТАНИКА ЖӘНЕ АГРОЭКОЛОГИЯ КАФЕДРАСЫ</a:t>
            </a:r>
            <a:br>
              <a:rPr lang="kk-KZ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8160796" y="5012802"/>
            <a:ext cx="3563308" cy="10773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>
              <a:buSzPts val="2000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ДӘРІСКЕР: Биология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ғылымның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кандидаты, профессор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Аметов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Абибулла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2450" y="115855"/>
            <a:ext cx="2150814" cy="200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"/>
          <p:cNvSpPr/>
          <p:nvPr/>
        </p:nvSpPr>
        <p:spPr>
          <a:xfrm>
            <a:off x="3224100" y="3090445"/>
            <a:ext cx="6035808" cy="64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30" tIns="46152" rIns="92330" bIns="46152" anchor="t" anchorCtr="0">
            <a:spAutoFit/>
          </a:bodyPr>
          <a:lstStyle/>
          <a:p>
            <a:pPr algn="ctr"/>
            <a:r>
              <a:rPr lang="ru-RU" sz="1818" b="1" dirty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Алтайдың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47855" y="1939028"/>
            <a:ext cx="1911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Дәріс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oogle Shape;136;p1"/>
          <p:cNvPicPr preferRelativeResize="0"/>
          <p:nvPr/>
        </p:nvPicPr>
        <p:blipFill rotWithShape="1">
          <a:blip r:embed="rId4">
            <a:alphaModFix/>
          </a:blip>
          <a:srcRect l="6661" t="-4746" r="-6661" b="27079"/>
          <a:stretch/>
        </p:blipFill>
        <p:spPr>
          <a:xfrm>
            <a:off x="801726" y="193562"/>
            <a:ext cx="1750144" cy="184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1900540" y="485566"/>
            <a:ext cx="7695406" cy="17559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ұғымы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xfrm>
            <a:off x="1779133" y="1645286"/>
            <a:ext cx="7695406" cy="11924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дәуірлерден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аз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Реликт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куәгерлері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Реликт (лат.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ctum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алқаптарда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мыс., палеозой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(латимерия), мезозой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(гаттерия, гинкго), кайнозой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(секвойя,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6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1900540" y="485566"/>
            <a:ext cx="7695406" cy="17559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xfrm>
            <a:off x="1779133" y="1645286"/>
            <a:ext cx="7695406" cy="11924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түрлілігімен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тау,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аңғарлары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етегінен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жайылымы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8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1619777" y="244282"/>
            <a:ext cx="89998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белдеулердегі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11196" y="6668086"/>
            <a:ext cx="3351313" cy="189914"/>
          </a:xfrm>
        </p:spPr>
        <p:txBody>
          <a:bodyPr/>
          <a:lstStyle/>
          <a:p>
            <a:pPr algn="just"/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белдеулерінде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Орманды-далалық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қарақоңыр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құнарлылығы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шабындықтар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жайылымдық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жерлер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Дала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дақылдарын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өсіруге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берсе,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3365" y="5676570"/>
            <a:ext cx="3013866" cy="57626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Қылқанжапырақты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гумус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қылқан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төсенішінен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байиды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37231" y="1713912"/>
            <a:ext cx="4424285" cy="49541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белдеулерінде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аздау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мүлдем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-1007258" y="1294227"/>
            <a:ext cx="8999876" cy="8206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реликттер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981789" y="2114843"/>
            <a:ext cx="9003625" cy="3777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қоңырбас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Stipa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lessingiana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бетеге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жоңышқа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ылғалға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9485" y="3620817"/>
            <a:ext cx="5472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789" y="4003654"/>
            <a:ext cx="7556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үдерістердің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қорғаушы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реттеуші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5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1561514" y="711303"/>
            <a:ext cx="69656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405014" y="1847557"/>
            <a:ext cx="9003625" cy="3777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азықтық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фармакологияда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сезімтал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индикатор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құнарлылығын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экожүйесінде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биоценоз тепе-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ұстайды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азықтық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отындық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-1513694" y="566666"/>
            <a:ext cx="89998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сімдіктерді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Google Shape;235;p16"/>
          <p:cNvSpPr txBox="1">
            <a:spLocks noGrp="1"/>
          </p:cNvSpPr>
          <p:nvPr>
            <p:ph idx="1"/>
          </p:nvPr>
        </p:nvSpPr>
        <p:spPr>
          <a:xfrm>
            <a:off x="1742639" y="1453660"/>
            <a:ext cx="9003625" cy="46376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Ақсу-Жабағылы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Барсакелмес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Үстірт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Алтын-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Құм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егу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беру.</a:t>
            </a:r>
          </a:p>
          <a:p>
            <a:pPr marL="0" indent="0">
              <a:buNone/>
            </a:pPr>
            <a:r>
              <a:rPr lang="en-US" sz="2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енген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Сексеуілдің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бөріқарақаты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Berberis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iliensis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Қаратау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жусаны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ru-RU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Іле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қызғалдағы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Tulipa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iliensis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Зеравшан </a:t>
            </a:r>
            <a:r>
              <a:rPr lang="ru-RU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аршасы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Juniperus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seravschanica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 rot="10800000" flipH="1">
            <a:off x="2447576" y="-973023"/>
            <a:ext cx="7695406" cy="1003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idx="1"/>
          </p:nvPr>
        </p:nvSpPr>
        <p:spPr>
          <a:xfrm>
            <a:off x="1959455" y="802527"/>
            <a:ext cx="8985210" cy="60554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just">
              <a:spcBef>
                <a:spcPts val="0"/>
              </a:spcBef>
              <a:buSzPts val="2200"/>
              <a:buNone/>
            </a:pP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432" indent="0" algn="just">
              <a:spcBef>
                <a:spcPts val="0"/>
              </a:spcBef>
              <a:buSzPts val="2200"/>
              <a:buNone/>
            </a:pP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қайталанбас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өсетіндігімен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дәуірлердің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куәсі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кету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Эндемик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аманатталған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мұрамызды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борышы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жұлмау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 rot="10800000" flipH="1">
            <a:off x="2447576" y="-973023"/>
            <a:ext cx="7695406" cy="1003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idx="1"/>
          </p:nvPr>
        </p:nvSpPr>
        <p:spPr>
          <a:xfrm>
            <a:off x="1945388" y="679536"/>
            <a:ext cx="7695406" cy="60554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2200"/>
              <a:buNone/>
            </a:pP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Пысықтау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5432" indent="0" algn="ctr">
              <a:spcBef>
                <a:spcPts val="0"/>
              </a:spcBef>
              <a:buSzPts val="2200"/>
              <a:buNone/>
            </a:pP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1.Шөл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төндіретін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 rot="10800000" flipH="1">
            <a:off x="2000806" y="-391258"/>
            <a:ext cx="7695406" cy="218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idx="1"/>
          </p:nvPr>
        </p:nvSpPr>
        <p:spPr>
          <a:xfrm>
            <a:off x="1938532" y="447456"/>
            <a:ext cx="7695406" cy="59827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115432" indent="0" algn="ctr">
              <a:spcBef>
                <a:spcPts val="0"/>
              </a:spcBef>
              <a:buSzPts val="3200"/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Пайдаланылған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әдебиеттер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5432" indent="0" algn="ctr">
              <a:spcBef>
                <a:spcPts val="0"/>
              </a:spcBef>
              <a:buSzPts val="3200"/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 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(Астана, 2014)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И.И. и др. “Редкие виды растений Северного Тянь-Шаня” Алматы, 2013, 208 с.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Байтулин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И.О.,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Котухов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 “Флора сосудистых растений Казахстанского Алтая”, “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КonicaMinolta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Алматы, 2011. 158 с.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Байтенов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М.С. “В мире редких растений” Кайнар, 1986. 176 с.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Красная книга Казахстана ССР. Редкие и находящиеся под угрозой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животных и растений. Том2 Растения. Алма-Ата, Кайнар, 1986. 260 с.6.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Б.А. “Реликты вокруг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нас.”Алма-Ата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Кайнар, 2020 87с.7.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Б.А. «Редкие растение Казахстана.» Издательства «Наука»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КазССР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Алма-ата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2412971" y="104878"/>
            <a:ext cx="7394078" cy="56580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рахмет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Google Shape;253;p19"/>
          <p:cNvSpPr txBox="1">
            <a:spLocks noGrp="1"/>
          </p:cNvSpPr>
          <p:nvPr>
            <p:ph idx="1"/>
          </p:nvPr>
        </p:nvSpPr>
        <p:spPr>
          <a:xfrm rot="10800000" flipH="1">
            <a:off x="2000806" y="7831023"/>
            <a:ext cx="7695406" cy="218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25000" lnSpcReduction="20000"/>
          </a:bodyPr>
          <a:lstStyle/>
          <a:p>
            <a:pPr indent="-163848">
              <a:spcBef>
                <a:spcPts val="0"/>
              </a:spcBef>
              <a:spcAft>
                <a:spcPts val="1212"/>
              </a:spcAft>
              <a:buSzPct val="1692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1966430" y="2377440"/>
            <a:ext cx="8999876" cy="10269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400"/>
            </a:pP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Дәрістің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idx="1"/>
          </p:nvPr>
        </p:nvSpPr>
        <p:spPr>
          <a:xfrm>
            <a:off x="2100537" y="3215347"/>
            <a:ext cx="9003625" cy="24321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сипаттамалары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66430" y="1042628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Дәрістің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8574" y="1350405"/>
            <a:ext cx="9275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432" algn="just">
              <a:spcAft>
                <a:spcPts val="1212"/>
              </a:spcAft>
              <a:buSzPts val="2400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algn="just">
              <a:spcAft>
                <a:spcPts val="1212"/>
              </a:spcAft>
              <a:buSzPts val="2400"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аймағындағы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бейімділігін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әртүрлілігін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algn="just">
              <a:spcAft>
                <a:spcPts val="1212"/>
              </a:spcAft>
              <a:buSzPts val="2400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32" algn="just">
              <a:spcAft>
                <a:spcPts val="1212"/>
              </a:spcAft>
              <a:buSzPts val="2400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2009622" y="846210"/>
            <a:ext cx="89998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kk-KZ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Кіріспе</a:t>
            </a:r>
            <a:endParaRPr lang="el-G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idx="1"/>
          </p:nvPr>
        </p:nvSpPr>
        <p:spPr>
          <a:xfrm>
            <a:off x="1754362" y="1633131"/>
            <a:ext cx="4899658" cy="3777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дәуірлерден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реликт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мұрасы.Алтай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маралтамыр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рауғашы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самырсыны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214" y="1847526"/>
            <a:ext cx="5222871" cy="456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645399" y="1057651"/>
            <a:ext cx="8999876" cy="12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аймағының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idx="1"/>
          </p:nvPr>
        </p:nvSpPr>
        <p:spPr>
          <a:xfrm>
            <a:off x="1643525" y="2071255"/>
            <a:ext cx="9003625" cy="3777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ресурстарға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өңірлерінің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Қытаймен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ландшафттарының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түрлілігімен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фаунасымен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ерекшеленеді.Алтайдың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таулардан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шатқалдардан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қыраттардан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көлдерден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Бұқтырма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Үлбі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Қалба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бар. Тау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мұздықтарды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самырсыны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балқарағай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таралған.Қазақстандық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өзен-көлдерге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Ертіс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Бұқтырма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Үлбі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Күршім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Катон-Қарағай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Рахман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қайнары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Марқакөл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айдындары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idx="1"/>
          </p:nvPr>
        </p:nvSpPr>
        <p:spPr>
          <a:xfrm>
            <a:off x="1071155" y="1097281"/>
            <a:ext cx="5976759" cy="49236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салқын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тау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етегінде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дала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қылқанды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кездеседі.Алтай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бай: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сілеусін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мекендейді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құстардың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қарақұйрық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бұлдырық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бүркіт.Жалпы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қорғалатын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мұрасын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Объект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145" y="1252024"/>
            <a:ext cx="4335243" cy="317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604145" y="1364673"/>
            <a:ext cx="4754451" cy="6303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рельефі</a:t>
            </a:r>
            <a:endParaRPr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idx="1"/>
          </p:nvPr>
        </p:nvSpPr>
        <p:spPr>
          <a:xfrm>
            <a:off x="1814947" y="1995055"/>
            <a:ext cx="9387877" cy="43179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өлкесімен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шектеседі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құрлығының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Сібір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Орта Азия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түйіскен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күрделілігі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Альпі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аталады.Қазақстандық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аңғарлар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қыраттар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мұздықтар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шыңдардан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нүктесі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(Белуха)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4506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сілемдері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солтүстік-батыстан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оңтүстік-шығысқа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созылып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аңғарлары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тауаралық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ойпаттар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idx="1"/>
          </p:nvPr>
        </p:nvSpPr>
        <p:spPr>
          <a:xfrm>
            <a:off x="1791496" y="1320253"/>
            <a:ext cx="5059470" cy="24286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орманды-далалық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қылқанжапырақты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альпілік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шалғындар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мұздықтар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мұздықтар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мореналық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бедер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дәлелдейді.Жалпы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Алтайдың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түйісуі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фаунасының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656" y="7540140"/>
            <a:ext cx="6160132" cy="2375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396" y="1615798"/>
            <a:ext cx="3974758" cy="313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792423" y="3272148"/>
            <a:ext cx="6549719" cy="7261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3600"/>
            </a:pP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Неге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өңірінің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климаты тау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орналасуына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климаты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континенттік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сипатқа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салқын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Тауларға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білінеді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бедеріне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шкаласы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–25°С-қа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тауларда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–40°С-қа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айының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сәуірге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салқын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+15…+18°С, ал тау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шатқалдары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Шілде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+25°С-тан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көтеріледі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76578" y="444542"/>
            <a:ext cx="4401735" cy="6236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idx="1"/>
          </p:nvPr>
        </p:nvSpPr>
        <p:spPr>
          <a:xfrm>
            <a:off x="1722862" y="1049080"/>
            <a:ext cx="6464535" cy="11924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2330" tIns="46152" rIns="92330" bIns="46152" rtlCol="0" anchor="t" anchorCtr="0"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жазықтарда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400–600 мм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аудандарда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800–1000 мм-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түсуі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шалғын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бұлттылық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жоғары.Тау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жоталары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массаларының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шығысқа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соққан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Мұздықтардың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салқындық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өзендердің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толықтырып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отырады.Жалпы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Алтай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ландшафттарының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дүниесінің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түрлілігіне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810" y="1101764"/>
            <a:ext cx="2766646" cy="19579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810" y="3404381"/>
            <a:ext cx="2794780" cy="2110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245</TotalTime>
  <Words>1635</Words>
  <Application>Microsoft Office PowerPoint</Application>
  <PresentationFormat>Произвольный</PresentationFormat>
  <Paragraphs>88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Century Gothic</vt:lpstr>
      <vt:lpstr>Wingdings 3</vt:lpstr>
      <vt:lpstr>Times New Roman</vt:lpstr>
      <vt:lpstr>Arial</vt:lpstr>
      <vt:lpstr>Легкий дым</vt:lpstr>
      <vt:lpstr>ҚАЗАҚСТАН РЕСПУБЛИКАСЫНЫҢ БІЛІМ ЖӘНЕ ҒЫЛЫМ МИНИСТРЛІГІ ӘЛ-ФАРАБИ АТЫНДАҒЫ ҚАЗАҚ ҰЛТТЫҚ УНИВЕРСИТЕТІ                                                                                                           БИОЛОГИЯ ЖӘНЕ БИОТЕХНОЛОГИЯ ФАКУЛЬТЕТІ БОТАНИКА ЖӘНЕ АГРОЭКОЛОГИЯ КАФЕДРАСЫ </vt:lpstr>
      <vt:lpstr>Дәрістің жоспары: </vt:lpstr>
      <vt:lpstr>Кіріспе</vt:lpstr>
      <vt:lpstr>Қазақстандық Алтай аймағының табиғаты </vt:lpstr>
      <vt:lpstr>Презентация PowerPoint</vt:lpstr>
      <vt:lpstr>Географиялық орналасуы және рельефі</vt:lpstr>
      <vt:lpstr>Презентация PowerPoint</vt:lpstr>
      <vt:lpstr>Неге байланысты өзгереді? Қазақстандық Алтай өңірінің климаты тау жүйесінің биіктігі мен географиялық орналасуына байланысты күрделі және әртүрлі. Бұл аймақтың климаты негізінен континенттік сипатқа ие: қысы ұзақ әрі суық, жазы қысқа және салыстырмалы түрде салқын. Тауларға байланысты биіктік белдеулік айқын білінеді, сондықтан ауа температурасы мен жауын-шашын мөлшері жер бедеріне байланысты өзгеріп отырады.   Ауа температурасы шкаласы: Қыста ауа температурасы төмен бөліктерінде –25°С-қа дейін, ал биік тауларда –40°С-қа дейін төмендейді. Қар жамылғысы қалың, қазан айының соңынан сәуірге дейін сақталуы мүмкін. Жаз айлары қоңыржай салқын болып келеді: орташа температура +15…+18°С, ал тау шатқалдары мен биік белдеулерде бұдан да төмен болады. Шілде айында сирек +25°С-тан жоғары көтеріледі.  </vt:lpstr>
      <vt:lpstr>Презентация PowerPoint</vt:lpstr>
      <vt:lpstr>Реликті өсімдіктер ұғымы</vt:lpstr>
      <vt:lpstr>Жер қоры мен топырақ сипаттамалары </vt:lpstr>
      <vt:lpstr>Әртүрлі белдеулердегі топырақ түрі</vt:lpstr>
      <vt:lpstr>Шалғындық реликттер </vt:lpstr>
      <vt:lpstr>Эндемдік өсімдіктердің маңызы</vt:lpstr>
      <vt:lpstr>Өсімдіктерді қорғау: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 БИОЛОГИЯ ЖӘНЕ БИОТЕХНОЛОГИЯ ФАКУЛЬТЕТІ БОТАНИКА ЖӘНЕ АГРОЭКОЛОГИЯ КАФЕДРАСЫ</dc:title>
  <dc:creator>Наурыз</dc:creator>
  <cp:lastModifiedBy>Admin</cp:lastModifiedBy>
  <cp:revision>32</cp:revision>
  <dcterms:created xsi:type="dcterms:W3CDTF">2025-11-01T12:34:28Z</dcterms:created>
  <dcterms:modified xsi:type="dcterms:W3CDTF">2025-11-07T13:08:34Z</dcterms:modified>
</cp:coreProperties>
</file>